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3" r:id="rId4"/>
    <p:sldId id="264" r:id="rId5"/>
    <p:sldId id="257" r:id="rId6"/>
    <p:sldId id="261" r:id="rId7"/>
    <p:sldId id="262" r:id="rId8"/>
    <p:sldId id="266" r:id="rId9"/>
    <p:sldId id="269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7671-A608-479C-94AD-674A2867AD9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3FBB-99D7-4DB4-AD4A-857A839E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7671-A608-479C-94AD-674A2867AD9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3FBB-99D7-4DB4-AD4A-857A839E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7671-A608-479C-94AD-674A2867AD9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3FBB-99D7-4DB4-AD4A-857A839E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7671-A608-479C-94AD-674A2867AD9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3FBB-99D7-4DB4-AD4A-857A839E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7671-A608-479C-94AD-674A2867AD9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3FBB-99D7-4DB4-AD4A-857A839E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7671-A608-479C-94AD-674A2867AD9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3FBB-99D7-4DB4-AD4A-857A839E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7671-A608-479C-94AD-674A2867AD9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3FBB-99D7-4DB4-AD4A-857A839E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7671-A608-479C-94AD-674A2867AD9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3FBB-99D7-4DB4-AD4A-857A839E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7671-A608-479C-94AD-674A2867AD9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3FBB-99D7-4DB4-AD4A-857A839E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7671-A608-479C-94AD-674A2867AD9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3FBB-99D7-4DB4-AD4A-857A839E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7671-A608-479C-94AD-674A2867AD9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3FBB-99D7-4DB4-AD4A-857A839E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17671-A608-479C-94AD-674A2867AD99}" type="datetimeFigureOut">
              <a:rPr lang="ru-RU" smtClean="0"/>
              <a:pPr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93FBB-99D7-4DB4-AD4A-857A839E3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Admin\Рабочий стол\презен\images.jpeg"/>
          <p:cNvPicPr>
            <a:picLocks noChangeAspect="1" noChangeArrowheads="1"/>
          </p:cNvPicPr>
          <p:nvPr/>
        </p:nvPicPr>
        <p:blipFill>
          <a:blip r:embed="rId2" cstate="screen"/>
          <a:srcRect l="9524" t="19048"/>
          <a:stretch>
            <a:fillRect/>
          </a:stretch>
        </p:blipFill>
        <p:spPr bwMode="auto">
          <a:xfrm>
            <a:off x="285720" y="357166"/>
            <a:ext cx="2714644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8272466" cy="1470025"/>
          </a:xfrm>
        </p:spPr>
        <p:txBody>
          <a:bodyPr>
            <a:normAutofit fontScale="90000"/>
          </a:bodyPr>
          <a:lstStyle/>
          <a:p>
            <a:pPr algn="r"/>
            <a:r>
              <a:rPr lang="ru-RU" b="1" i="1" dirty="0" smtClean="0">
                <a:solidFill>
                  <a:srgbClr val="FFFF00"/>
                </a:solidFill>
              </a:rPr>
              <a:t/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/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Замечательные точки треугольника</a:t>
            </a:r>
            <a:r>
              <a:rPr lang="en-US" b="1" i="1" dirty="0" smtClean="0">
                <a:solidFill>
                  <a:srgbClr val="FFFF00"/>
                </a:solidFill>
              </a:rPr>
              <a:t>.</a:t>
            </a:r>
            <a:r>
              <a:rPr lang="ru-RU" b="1" i="1" dirty="0" smtClean="0">
                <a:solidFill>
                  <a:srgbClr val="FFFF00"/>
                </a:solidFill>
              </a:rPr>
              <a:t/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/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en-US" b="1" i="1" dirty="0" smtClean="0">
                <a:solidFill>
                  <a:srgbClr val="FFFF00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  <a:latin typeface="Georgia" pitchFamily="18" charset="0"/>
              </a:rPr>
              <a:t>Урок 1.</a:t>
            </a:r>
            <a:br>
              <a:rPr lang="ru-RU" sz="3600" b="1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3600" b="1" i="1" dirty="0" smtClean="0">
                <a:solidFill>
                  <a:schemeClr val="bg1"/>
                </a:solidFill>
                <a:latin typeface="Georgia" pitchFamily="18" charset="0"/>
              </a:rPr>
              <a:t> Свойство биссектрисы угла</a:t>
            </a:r>
            <a:endParaRPr lang="ru-RU" sz="36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14752"/>
            <a:ext cx="6400800" cy="27860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3714752"/>
            <a:ext cx="57150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FFFF00"/>
                </a:solidFill>
              </a:rPr>
              <a:t>Презентация выполнена учителем математики </a:t>
            </a:r>
            <a:endParaRPr lang="en-US" sz="2400" b="1" i="1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rgbClr val="FFFF00"/>
                </a:solidFill>
              </a:rPr>
              <a:t> МБОУ СОШ № 22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FF00"/>
                </a:solidFill>
              </a:rPr>
              <a:t>Лисицыной Татьяной Петровной, 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FF00"/>
                </a:solidFill>
              </a:rPr>
              <a:t>п. Пересыпь, 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FF00"/>
                </a:solidFill>
              </a:rPr>
              <a:t>Темрюкский район,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FF00"/>
                </a:solidFill>
              </a:rPr>
              <a:t>Краснодарский край</a:t>
            </a:r>
            <a:endParaRPr lang="ru-RU" sz="2400" b="1" i="1" dirty="0">
              <a:solidFill>
                <a:srgbClr val="FFFF00"/>
              </a:solidFill>
            </a:endParaRPr>
          </a:p>
        </p:txBody>
      </p:sp>
      <p:pic>
        <p:nvPicPr>
          <p:cNvPr id="6" name="Picture 2" descr="C:\Documents and Settings\Admin\Рабочий стол\презен\images1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26" y="4643446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64399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solidFill>
                  <a:srgbClr val="FFFF00"/>
                </a:solidFill>
              </a:rPr>
              <a:t>Использованные  ресурсы:</a:t>
            </a:r>
          </a:p>
          <a:p>
            <a:endParaRPr lang="ru-RU" sz="2400" u="sng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1. Учебник «Геометрия 7-9»; </a:t>
            </a:r>
            <a:r>
              <a:rPr lang="ru-RU" sz="2400" dirty="0" err="1" smtClean="0">
                <a:solidFill>
                  <a:schemeClr val="bg1"/>
                </a:solidFill>
              </a:rPr>
              <a:t>авт</a:t>
            </a:r>
            <a:r>
              <a:rPr lang="ru-RU" sz="2400" dirty="0" smtClean="0">
                <a:solidFill>
                  <a:schemeClr val="bg1"/>
                </a:solidFill>
              </a:rPr>
              <a:t>: </a:t>
            </a:r>
            <a:r>
              <a:rPr lang="ru-RU" sz="2400" dirty="0" err="1" smtClean="0">
                <a:solidFill>
                  <a:schemeClr val="bg1"/>
                </a:solidFill>
              </a:rPr>
              <a:t>Л.С.Атанасян</a:t>
            </a:r>
            <a:r>
              <a:rPr lang="ru-RU" sz="2400" dirty="0" smtClean="0">
                <a:solidFill>
                  <a:schemeClr val="bg1"/>
                </a:solidFill>
              </a:rPr>
              <a:t>, В.Ф.Бутузов, С.Б.Кадомцев, Э.Г.Позняк, И.И.Юдина. М., Просвещение, 2007г. 2. Рисунки треугольников: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http://www.google.ru/search?q=%D0%BA%D0%B0%D1%80%D1%82%D0%B8%D0%BD%D0%BA%D0%B8+%D1%82%D1%80%D0%B5%D1%83%D0%B3%D0%BE%D0%BB%D1%8C%D0%BD%D0%B8%D0%BA%D0%B0&amp;hl=ru&amp;newwindow=1&amp;prmd=imvns&amp;tbm=isch&amp;tbo=u&amp;source=univ&amp;sa=X&amp;ei=_j5CT9zvLK_Q4QSShuyACA&amp;ved=0CCIQsAQ&amp;biw=1247&amp;bih=864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026" name="Picture 2" descr="C:\Documents and Settings\Admin\Рабочий стол\презен\images1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4714884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>Цели урока:</a:t>
            </a:r>
            <a:endParaRPr lang="ru-RU" sz="32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sz="2400" b="1" i="1" dirty="0" smtClean="0">
                <a:solidFill>
                  <a:srgbClr val="FFFF00"/>
                </a:solidFill>
              </a:rPr>
              <a:t>Рассмотреть  теорему  о  свойстве  биссектрисы  угла  и  её следствие.</a:t>
            </a:r>
          </a:p>
          <a:p>
            <a:pPr>
              <a:buNone/>
            </a:pPr>
            <a:endParaRPr lang="ru-RU" sz="2400" b="1" i="1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FFFF00"/>
                </a:solidFill>
              </a:rPr>
              <a:t> Учить применять данные теоремы и следствие при решении задач.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500174"/>
            <a:ext cx="83582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r>
              <a:rPr lang="ru-RU" sz="2400" b="1" i="1" dirty="0" smtClean="0">
                <a:solidFill>
                  <a:schemeClr val="bg1"/>
                </a:solidFill>
              </a:rPr>
              <a:t>Исторически геометрия начиналась с треугольника, поэтому вот уже два с половиной тысячелетия треугольник является символом геометрии. </a:t>
            </a: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Удивительно, но треугольник, несмотря на свою кажущуюся простоту, является неисчерпаемым объектом изучения - никто даже в наше время не осмелится сказать, что изучил и знает все свойства треугольника.</a:t>
            </a:r>
          </a:p>
          <a:p>
            <a:r>
              <a:rPr lang="ru-RU" sz="2400" dirty="0" smtClean="0"/>
              <a:t>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97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132048">
            <a:off x="729875" y="452875"/>
            <a:ext cx="1504950" cy="1384300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презен\images2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00958" y="5000636"/>
            <a:ext cx="1285884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14291"/>
            <a:ext cx="1928826" cy="19674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571472" y="1305342"/>
            <a:ext cx="80010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2400" dirty="0" smtClean="0">
              <a:solidFill>
                <a:schemeClr val="bg1"/>
              </a:solidFill>
            </a:endParaRPr>
          </a:p>
          <a:p>
            <a:pPr algn="r"/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C каждым треугольником связаны четыре точки: </a:t>
            </a: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2400" b="1" i="1" u="sng" dirty="0" smtClean="0">
                <a:solidFill>
                  <a:schemeClr val="bg1"/>
                </a:solidFill>
              </a:rPr>
              <a:t>• точка пересечения медиан; </a:t>
            </a:r>
          </a:p>
          <a:p>
            <a:r>
              <a:rPr lang="ru-RU" sz="2400" b="1" i="1" u="sng" dirty="0" smtClean="0">
                <a:solidFill>
                  <a:schemeClr val="bg1"/>
                </a:solidFill>
              </a:rPr>
              <a:t>• точка пересечения биссектрис; </a:t>
            </a:r>
          </a:p>
          <a:p>
            <a:r>
              <a:rPr lang="ru-RU" sz="2400" b="1" i="1" u="sng" dirty="0" smtClean="0">
                <a:solidFill>
                  <a:schemeClr val="bg1"/>
                </a:solidFill>
              </a:rPr>
              <a:t>• точка пересечения серединных перпендикуляров; </a:t>
            </a:r>
          </a:p>
          <a:p>
            <a:r>
              <a:rPr lang="ru-RU" sz="2400" b="1" i="1" u="sng" dirty="0" smtClean="0">
                <a:solidFill>
                  <a:schemeClr val="bg1"/>
                </a:solidFill>
              </a:rPr>
              <a:t>• точка пересечения высот. </a:t>
            </a: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Эти четыре точки называют </a:t>
            </a:r>
            <a:r>
              <a:rPr lang="ru-RU" sz="2400" b="1" i="1" u="sng" dirty="0" smtClean="0">
                <a:solidFill>
                  <a:srgbClr val="00B0F0"/>
                </a:solidFill>
              </a:rPr>
              <a:t>замечательными </a:t>
            </a:r>
            <a:r>
              <a:rPr lang="ru-RU" sz="2400" b="1" i="1" dirty="0" smtClean="0">
                <a:solidFill>
                  <a:schemeClr val="bg1"/>
                </a:solidFill>
              </a:rPr>
              <a:t>точками треугольника. </a:t>
            </a: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Почему они «Замечательные»? </a:t>
            </a: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Это нам и предстоит узнать. </a:t>
            </a:r>
            <a:endParaRPr lang="ru-RU" sz="2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8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F81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F81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4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1FA1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1FA1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0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C12E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C12E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6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8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>Свойство биссектрисы</a:t>
            </a:r>
            <a:endParaRPr lang="ru-RU" sz="32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Каждая точка биссектрисы неразвёрнутого угла равноудалена от его сторон.</a:t>
            </a:r>
          </a:p>
          <a:p>
            <a:endParaRPr lang="ru-RU" sz="2400" b="1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400" b="1" i="1" u="sng" dirty="0" smtClean="0">
                <a:solidFill>
                  <a:srgbClr val="FF0000"/>
                </a:solidFill>
              </a:rPr>
              <a:t>Обратно:</a:t>
            </a:r>
          </a:p>
          <a:p>
            <a:pPr>
              <a:buNone/>
            </a:pPr>
            <a:endParaRPr lang="ru-RU" sz="2400" b="1" i="1" u="sng" dirty="0" smtClean="0">
              <a:solidFill>
                <a:srgbClr val="FF0000"/>
              </a:solidFill>
            </a:endParaRP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Каждая точка, лежащая внутри угла и равноудалённая от сторон угла, лежит на его биссектрисе.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500430" y="2428868"/>
            <a:ext cx="2500330" cy="1398466"/>
            <a:chOff x="6215074" y="1285860"/>
            <a:chExt cx="2500330" cy="1398466"/>
          </a:xfrm>
        </p:grpSpPr>
        <p:sp>
          <p:nvSpPr>
            <p:cNvPr id="6" name="Выноска-облако 5"/>
            <p:cNvSpPr/>
            <p:nvPr/>
          </p:nvSpPr>
          <p:spPr>
            <a:xfrm>
              <a:off x="6215074" y="1285860"/>
              <a:ext cx="2500330" cy="1398466"/>
            </a:xfrm>
            <a:prstGeom prst="cloudCallout">
              <a:avLst>
                <a:gd name="adj1" fmla="val -87626"/>
                <a:gd name="adj2" fmla="val 22995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143768" y="1500174"/>
              <a:ext cx="64294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i="1" dirty="0" smtClean="0">
                  <a:solidFill>
                    <a:srgbClr val="FF0000"/>
                  </a:solidFill>
                </a:rPr>
                <a:t>?</a:t>
              </a:r>
              <a:endParaRPr lang="ru-RU" sz="4800" b="1" i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pPr algn="l"/>
            <a:r>
              <a:rPr 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>Дано: </a:t>
            </a:r>
            <a:r>
              <a:rPr lang="en-US" sz="3200" b="1" i="1" dirty="0" smtClean="0">
                <a:solidFill>
                  <a:srgbClr val="FFFF00"/>
                </a:solidFill>
                <a:latin typeface="Georgia" pitchFamily="18" charset="0"/>
              </a:rPr>
              <a:t>&lt;A</a:t>
            </a:r>
            <a:r>
              <a:rPr 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>, </a:t>
            </a:r>
            <a:r>
              <a:rPr lang="en-US" sz="3200" b="1" i="1" dirty="0" smtClean="0">
                <a:solidFill>
                  <a:srgbClr val="FFFF00"/>
                </a:solidFill>
                <a:latin typeface="Georgia" pitchFamily="18" charset="0"/>
              </a:rPr>
              <a:t>&lt;1=&lt;2, </a:t>
            </a:r>
            <a:r>
              <a:rPr 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en-US" sz="3200" b="1" i="1" dirty="0" smtClean="0">
                <a:solidFill>
                  <a:srgbClr val="FFFF00"/>
                </a:solidFill>
                <a:latin typeface="Georgia" pitchFamily="18" charset="0"/>
              </a:rPr>
              <a:t>M</a:t>
            </a:r>
            <a:r>
              <a:rPr 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800" b="1" i="1" dirty="0" smtClean="0">
                <a:solidFill>
                  <a:srgbClr val="FFFF00"/>
                </a:solidFill>
                <a:latin typeface="Georgia" pitchFamily="18" charset="0"/>
              </a:rPr>
              <a:t>Є</a:t>
            </a:r>
            <a:r>
              <a:rPr 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en-US" sz="3200" b="1" i="1" dirty="0" smtClean="0">
                <a:solidFill>
                  <a:srgbClr val="FFFF00"/>
                </a:solidFill>
                <a:latin typeface="Georgia" pitchFamily="18" charset="0"/>
              </a:rPr>
              <a:t>AD.       </a:t>
            </a:r>
            <a:r>
              <a:rPr 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/>
            </a:r>
            <a:br>
              <a:rPr lang="ru-RU" sz="32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en-US" sz="3200" b="1" i="1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>Доказать: </a:t>
            </a:r>
            <a:r>
              <a:rPr lang="en-US" sz="3200" b="1" i="1" dirty="0" smtClean="0">
                <a:solidFill>
                  <a:srgbClr val="FFFF00"/>
                </a:solidFill>
                <a:latin typeface="Georgia" pitchFamily="18" charset="0"/>
              </a:rPr>
              <a:t>MK=ML.</a:t>
            </a:r>
            <a:endParaRPr lang="ru-RU" sz="32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86182" y="1214422"/>
            <a:ext cx="5143536" cy="491174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i="1" u="sng" dirty="0" smtClean="0">
                <a:solidFill>
                  <a:schemeClr val="bg1"/>
                </a:solidFill>
              </a:rPr>
              <a:t>Доказательство: </a:t>
            </a:r>
          </a:p>
          <a:p>
            <a:pPr>
              <a:buNone/>
            </a:pPr>
            <a:r>
              <a:rPr lang="en-US" sz="2400" b="1" i="1" dirty="0" smtClean="0">
                <a:solidFill>
                  <a:schemeClr val="bg1"/>
                </a:solidFill>
              </a:rPr>
              <a:t>1.</a:t>
            </a:r>
            <a:r>
              <a:rPr lang="ru-RU" sz="2400" b="1" i="1" dirty="0" smtClean="0">
                <a:solidFill>
                  <a:schemeClr val="bg1"/>
                </a:solidFill>
              </a:rPr>
              <a:t>Возьмём т. М</a:t>
            </a:r>
            <a:r>
              <a:rPr lang="ru-RU" sz="2000" b="1" i="1" dirty="0" smtClean="0">
                <a:solidFill>
                  <a:schemeClr val="bg1"/>
                </a:solidFill>
              </a:rPr>
              <a:t>Є</a:t>
            </a:r>
            <a:r>
              <a:rPr lang="en-US" sz="2400" b="1" i="1" dirty="0" smtClean="0">
                <a:solidFill>
                  <a:schemeClr val="bg1"/>
                </a:solidFill>
              </a:rPr>
              <a:t>AD</a:t>
            </a:r>
            <a:r>
              <a:rPr lang="ru-RU" sz="2400" b="1" i="1" dirty="0" smtClean="0">
                <a:solidFill>
                  <a:schemeClr val="bg1"/>
                </a:solidFill>
              </a:rPr>
              <a:t>.  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bg1"/>
                </a:solidFill>
              </a:rPr>
              <a:t>2. Из т. М проведём МК и </a:t>
            </a:r>
            <a:r>
              <a:rPr lang="en-US" sz="2400" b="1" i="1" dirty="0" smtClean="0">
                <a:solidFill>
                  <a:schemeClr val="bg1"/>
                </a:solidFill>
              </a:rPr>
              <a:t>ML </a:t>
            </a:r>
            <a:r>
              <a:rPr lang="ru-RU" sz="2400" b="1" i="1" dirty="0" smtClean="0">
                <a:solidFill>
                  <a:schemeClr val="bg1"/>
                </a:solidFill>
              </a:rPr>
              <a:t>перпендикулярно </a:t>
            </a:r>
            <a:r>
              <a:rPr lang="en-US" sz="2400" b="1" i="1" dirty="0" smtClean="0">
                <a:solidFill>
                  <a:schemeClr val="bg1"/>
                </a:solidFill>
              </a:rPr>
              <a:t>AB </a:t>
            </a:r>
            <a:r>
              <a:rPr lang="ru-RU" sz="2400" b="1" i="1" dirty="0" smtClean="0">
                <a:solidFill>
                  <a:schemeClr val="bg1"/>
                </a:solidFill>
              </a:rPr>
              <a:t>и</a:t>
            </a:r>
            <a:r>
              <a:rPr lang="en-US" sz="2400" b="1" i="1" dirty="0" smtClean="0">
                <a:solidFill>
                  <a:schemeClr val="bg1"/>
                </a:solidFill>
              </a:rPr>
              <a:t> AC</a:t>
            </a:r>
            <a:r>
              <a:rPr lang="ru-RU" sz="2400" b="1" i="1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bg1"/>
                </a:solidFill>
              </a:rPr>
              <a:t>3. Рассмотрим </a:t>
            </a:r>
            <a:r>
              <a:rPr lang="el-GR" sz="2400" b="1" i="1" dirty="0" smtClean="0">
                <a:solidFill>
                  <a:schemeClr val="bg1"/>
                </a:solidFill>
              </a:rPr>
              <a:t>Δ</a:t>
            </a:r>
            <a:r>
              <a:rPr lang="ru-RU" sz="2400" b="1" i="1" dirty="0" smtClean="0">
                <a:solidFill>
                  <a:schemeClr val="bg1"/>
                </a:solidFill>
              </a:rPr>
              <a:t> </a:t>
            </a:r>
            <a:r>
              <a:rPr lang="en-US" sz="2400" b="1" i="1" dirty="0" smtClean="0">
                <a:solidFill>
                  <a:schemeClr val="bg1"/>
                </a:solidFill>
              </a:rPr>
              <a:t>AKM </a:t>
            </a:r>
            <a:r>
              <a:rPr lang="ru-RU" sz="2400" b="1" i="1" dirty="0" smtClean="0">
                <a:solidFill>
                  <a:schemeClr val="bg1"/>
                </a:solidFill>
              </a:rPr>
              <a:t>и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bg1"/>
                </a:solidFill>
              </a:rPr>
              <a:t> </a:t>
            </a:r>
            <a:r>
              <a:rPr lang="el-GR" sz="2400" b="1" i="1" dirty="0" smtClean="0">
                <a:solidFill>
                  <a:schemeClr val="bg1"/>
                </a:solidFill>
              </a:rPr>
              <a:t>Δ</a:t>
            </a:r>
            <a:r>
              <a:rPr lang="en-US" sz="2400" b="1" i="1" dirty="0" smtClean="0">
                <a:solidFill>
                  <a:schemeClr val="bg1"/>
                </a:solidFill>
              </a:rPr>
              <a:t> AML</a:t>
            </a:r>
            <a:r>
              <a:rPr lang="ru-RU" sz="2400" b="1" i="1" dirty="0" smtClean="0">
                <a:solidFill>
                  <a:schemeClr val="bg1"/>
                </a:solidFill>
              </a:rPr>
              <a:t>.</a:t>
            </a:r>
            <a:endParaRPr lang="ru-RU" sz="2400" b="1" i="1" dirty="0" smtClean="0"/>
          </a:p>
          <a:p>
            <a:pPr>
              <a:buNone/>
            </a:pPr>
            <a:r>
              <a:rPr lang="ru-RU" sz="2400" b="1" i="1" dirty="0" smtClean="0">
                <a:solidFill>
                  <a:schemeClr val="bg1"/>
                </a:solidFill>
              </a:rPr>
              <a:t>4. </a:t>
            </a:r>
            <a:r>
              <a:rPr lang="el-GR" sz="2400" b="1" i="1" dirty="0" smtClean="0">
                <a:solidFill>
                  <a:schemeClr val="bg1"/>
                </a:solidFill>
              </a:rPr>
              <a:t>Δ</a:t>
            </a:r>
            <a:r>
              <a:rPr lang="ru-RU" sz="2400" b="1" i="1" dirty="0" smtClean="0">
                <a:solidFill>
                  <a:schemeClr val="bg1"/>
                </a:solidFill>
              </a:rPr>
              <a:t> </a:t>
            </a:r>
            <a:r>
              <a:rPr lang="en-US" sz="2400" b="1" i="1" dirty="0" smtClean="0">
                <a:solidFill>
                  <a:schemeClr val="bg1"/>
                </a:solidFill>
              </a:rPr>
              <a:t>AKM </a:t>
            </a:r>
            <a:r>
              <a:rPr lang="ru-RU" sz="2400" b="1" i="1" dirty="0" smtClean="0">
                <a:solidFill>
                  <a:schemeClr val="bg1"/>
                </a:solidFill>
              </a:rPr>
              <a:t>= </a:t>
            </a:r>
            <a:r>
              <a:rPr lang="el-GR" sz="2400" b="1" i="1" dirty="0" smtClean="0">
                <a:solidFill>
                  <a:schemeClr val="bg1"/>
                </a:solidFill>
              </a:rPr>
              <a:t>Δ</a:t>
            </a:r>
            <a:r>
              <a:rPr lang="en-US" sz="2400" b="1" i="1" dirty="0" smtClean="0">
                <a:solidFill>
                  <a:schemeClr val="bg1"/>
                </a:solidFill>
              </a:rPr>
              <a:t> AML</a:t>
            </a:r>
            <a:r>
              <a:rPr lang="ru-RU" sz="2400" b="1" i="1" dirty="0" smtClean="0">
                <a:solidFill>
                  <a:schemeClr val="bg1"/>
                </a:solidFill>
              </a:rPr>
              <a:t>,</a:t>
            </a:r>
          </a:p>
          <a:p>
            <a:pPr>
              <a:buNone/>
            </a:pPr>
            <a:endParaRPr lang="en-US" sz="2400" b="1" i="1" dirty="0" smtClean="0">
              <a:solidFill>
                <a:srgbClr val="92D050"/>
              </a:solidFill>
            </a:endParaRPr>
          </a:p>
          <a:p>
            <a:pPr>
              <a:buNone/>
            </a:pPr>
            <a:r>
              <a:rPr lang="en-US" sz="2400" b="1" i="1" dirty="0" smtClean="0">
                <a:solidFill>
                  <a:srgbClr val="92D050"/>
                </a:solidFill>
              </a:rPr>
              <a:t>           </a:t>
            </a:r>
            <a:r>
              <a:rPr lang="en-US" sz="2400" b="1" i="1" u="sng" dirty="0" smtClean="0">
                <a:solidFill>
                  <a:srgbClr val="92D050"/>
                </a:solidFill>
              </a:rPr>
              <a:t>MK=ML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                                        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11" name="Арка 10"/>
          <p:cNvSpPr/>
          <p:nvPr/>
        </p:nvSpPr>
        <p:spPr>
          <a:xfrm rot="4177627">
            <a:off x="1077005" y="5574080"/>
            <a:ext cx="703823" cy="348672"/>
          </a:xfrm>
          <a:prstGeom prst="blockArc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Арка 11"/>
          <p:cNvSpPr/>
          <p:nvPr/>
        </p:nvSpPr>
        <p:spPr>
          <a:xfrm rot="3621884">
            <a:off x="658736" y="4905274"/>
            <a:ext cx="797961" cy="336133"/>
          </a:xfrm>
          <a:prstGeom prst="blockArc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Выгнутая вправо стрелка 23"/>
          <p:cNvSpPr/>
          <p:nvPr/>
        </p:nvSpPr>
        <p:spPr>
          <a:xfrm>
            <a:off x="7000892" y="4071942"/>
            <a:ext cx="731520" cy="1073276"/>
          </a:xfrm>
          <a:prstGeom prst="curvedLef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ыноска-облако 13"/>
          <p:cNvSpPr/>
          <p:nvPr/>
        </p:nvSpPr>
        <p:spPr>
          <a:xfrm>
            <a:off x="7215206" y="3143248"/>
            <a:ext cx="1628780" cy="928694"/>
          </a:xfrm>
          <a:prstGeom prst="cloudCallout">
            <a:avLst>
              <a:gd name="adj1" fmla="val -73464"/>
              <a:gd name="adj2" fmla="val 3993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?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5720" y="6072206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1142976" y="2928934"/>
            <a:ext cx="2071702" cy="1357322"/>
            <a:chOff x="1142976" y="2928934"/>
            <a:chExt cx="2071702" cy="1357322"/>
          </a:xfrm>
        </p:grpSpPr>
        <p:grpSp>
          <p:nvGrpSpPr>
            <p:cNvPr id="28" name="Группа 27"/>
            <p:cNvGrpSpPr/>
            <p:nvPr/>
          </p:nvGrpSpPr>
          <p:grpSpPr>
            <a:xfrm>
              <a:off x="1547512" y="3286124"/>
              <a:ext cx="1667166" cy="1000132"/>
              <a:chOff x="1547512" y="3286124"/>
              <a:chExt cx="1667166" cy="1000132"/>
            </a:xfrm>
          </p:grpSpPr>
          <p:cxnSp>
            <p:nvCxnSpPr>
              <p:cNvPr id="9" name="Прямая соединительная линия 8"/>
              <p:cNvCxnSpPr/>
              <p:nvPr/>
            </p:nvCxnSpPr>
            <p:spPr>
              <a:xfrm>
                <a:off x="1571604" y="3286124"/>
                <a:ext cx="1643074" cy="1000132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Прямоугольник 16"/>
              <p:cNvSpPr/>
              <p:nvPr/>
            </p:nvSpPr>
            <p:spPr>
              <a:xfrm rot="1738173">
                <a:off x="1547512" y="3400917"/>
                <a:ext cx="245947" cy="259041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1142976" y="2928934"/>
              <a:ext cx="3145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chemeClr val="bg1"/>
                  </a:solidFill>
                </a:rPr>
                <a:t>L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2928926" y="4214818"/>
            <a:ext cx="495858" cy="2390491"/>
            <a:chOff x="2928926" y="4214818"/>
            <a:chExt cx="495858" cy="2390491"/>
          </a:xfrm>
        </p:grpSpPr>
        <p:grpSp>
          <p:nvGrpSpPr>
            <p:cNvPr id="29" name="Группа 28"/>
            <p:cNvGrpSpPr/>
            <p:nvPr/>
          </p:nvGrpSpPr>
          <p:grpSpPr>
            <a:xfrm>
              <a:off x="2928926" y="4214818"/>
              <a:ext cx="285752" cy="1861132"/>
              <a:chOff x="2928926" y="4214818"/>
              <a:chExt cx="285752" cy="1861132"/>
            </a:xfrm>
          </p:grpSpPr>
          <p:cxnSp>
            <p:nvCxnSpPr>
              <p:cNvPr id="10" name="Прямая соединительная линия 9"/>
              <p:cNvCxnSpPr/>
              <p:nvPr/>
            </p:nvCxnSpPr>
            <p:spPr>
              <a:xfrm rot="5400000">
                <a:off x="2284112" y="5145384"/>
                <a:ext cx="1861132" cy="0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Прямоугольник 21"/>
              <p:cNvSpPr/>
              <p:nvPr/>
            </p:nvSpPr>
            <p:spPr>
              <a:xfrm>
                <a:off x="2928926" y="5786454"/>
                <a:ext cx="245947" cy="259041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3071802" y="6143644"/>
              <a:ext cx="3529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chemeClr val="bg1"/>
                  </a:solidFill>
                </a:rPr>
                <a:t>K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214282" y="2143116"/>
            <a:ext cx="4134386" cy="4105003"/>
            <a:chOff x="214282" y="2143116"/>
            <a:chExt cx="4134386" cy="4105003"/>
          </a:xfrm>
        </p:grpSpPr>
        <p:grpSp>
          <p:nvGrpSpPr>
            <p:cNvPr id="33" name="Группа 32"/>
            <p:cNvGrpSpPr/>
            <p:nvPr/>
          </p:nvGrpSpPr>
          <p:grpSpPr>
            <a:xfrm>
              <a:off x="214282" y="2143116"/>
              <a:ext cx="3752935" cy="3963436"/>
              <a:chOff x="214282" y="2143116"/>
              <a:chExt cx="3752935" cy="3963436"/>
            </a:xfrm>
          </p:grpSpPr>
          <p:grpSp>
            <p:nvGrpSpPr>
              <p:cNvPr id="15" name="Группа 14"/>
              <p:cNvGrpSpPr/>
              <p:nvPr/>
            </p:nvGrpSpPr>
            <p:grpSpPr>
              <a:xfrm>
                <a:off x="214282" y="2643182"/>
                <a:ext cx="3752935" cy="3463370"/>
                <a:chOff x="214282" y="2643182"/>
                <a:chExt cx="3752935" cy="3463370"/>
              </a:xfrm>
            </p:grpSpPr>
            <p:cxnSp>
              <p:nvCxnSpPr>
                <p:cNvPr id="7" name="Прямая соединительная линия 6"/>
                <p:cNvCxnSpPr/>
                <p:nvPr/>
              </p:nvCxnSpPr>
              <p:spPr>
                <a:xfrm>
                  <a:off x="214282" y="6072206"/>
                  <a:ext cx="3752935" cy="0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Прямая соединительная линия 12"/>
                <p:cNvCxnSpPr/>
                <p:nvPr/>
              </p:nvCxnSpPr>
              <p:spPr>
                <a:xfrm rot="5400000" flipH="1" flipV="1">
                  <a:off x="-660147" y="3517611"/>
                  <a:ext cx="3463370" cy="1714512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TextBox 17"/>
              <p:cNvSpPr txBox="1"/>
              <p:nvPr/>
            </p:nvSpPr>
            <p:spPr>
              <a:xfrm>
                <a:off x="1643042" y="2143116"/>
                <a:ext cx="35779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bg1"/>
                    </a:solidFill>
                  </a:rPr>
                  <a:t>B</a:t>
                </a:r>
                <a:endParaRPr lang="ru-RU" sz="2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4000496" y="5786454"/>
              <a:ext cx="3481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chemeClr val="bg1"/>
                  </a:solidFill>
                </a:rPr>
                <a:t>C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214282" y="3500438"/>
            <a:ext cx="3521902" cy="2603486"/>
            <a:chOff x="214282" y="3500438"/>
            <a:chExt cx="3521902" cy="2603486"/>
          </a:xfrm>
        </p:grpSpPr>
        <p:sp>
          <p:nvSpPr>
            <p:cNvPr id="19" name="TextBox 18"/>
            <p:cNvSpPr txBox="1"/>
            <p:nvPr/>
          </p:nvSpPr>
          <p:spPr>
            <a:xfrm>
              <a:off x="2500298" y="4071942"/>
              <a:ext cx="4539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chemeClr val="bg1"/>
                  </a:solidFill>
                </a:rPr>
                <a:t>M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  <p:grpSp>
          <p:nvGrpSpPr>
            <p:cNvPr id="32" name="Группа 31"/>
            <p:cNvGrpSpPr/>
            <p:nvPr/>
          </p:nvGrpSpPr>
          <p:grpSpPr>
            <a:xfrm>
              <a:off x="214282" y="3500438"/>
              <a:ext cx="3521902" cy="2603486"/>
              <a:chOff x="214282" y="3500438"/>
              <a:chExt cx="3521902" cy="2603486"/>
            </a:xfrm>
          </p:grpSpPr>
          <p:cxnSp>
            <p:nvCxnSpPr>
              <p:cNvPr id="8" name="Прямая соединительная линия 7"/>
              <p:cNvCxnSpPr/>
              <p:nvPr/>
            </p:nvCxnSpPr>
            <p:spPr>
              <a:xfrm flipV="1">
                <a:off x="214282" y="3929066"/>
                <a:ext cx="3500462" cy="2174858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3357554" y="3500438"/>
                <a:ext cx="3786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bg1"/>
                    </a:solidFill>
                  </a:rPr>
                  <a:t>D</a:t>
                </a:r>
                <a:endParaRPr lang="ru-RU" sz="24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26" name="TextBox 25"/>
          <p:cNvSpPr txBox="1"/>
          <p:nvPr/>
        </p:nvSpPr>
        <p:spPr>
          <a:xfrm>
            <a:off x="1071538" y="557214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85786" y="500063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1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2" grpId="0" animBg="1"/>
      <p:bldP spid="24" grpId="0" animBg="1"/>
      <p:bldP spid="14" grpId="0" animBg="1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15436" cy="1143000"/>
          </a:xfrm>
        </p:spPr>
        <p:txBody>
          <a:bodyPr>
            <a:noAutofit/>
          </a:bodyPr>
          <a:lstStyle/>
          <a:p>
            <a:pPr algn="l"/>
            <a:r>
              <a:rPr lang="ru-RU" sz="3200" b="1" i="1" u="sng" dirty="0" smtClean="0">
                <a:solidFill>
                  <a:schemeClr val="bg1"/>
                </a:solidFill>
                <a:latin typeface="Georgia" pitchFamily="18" charset="0"/>
              </a:rPr>
              <a:t>Следствие: </a:t>
            </a:r>
            <a:r>
              <a:rPr 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/>
            </a:r>
            <a:br>
              <a:rPr lang="ru-RU" sz="32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sz="2800" b="1" i="1" dirty="0" smtClean="0">
                <a:solidFill>
                  <a:srgbClr val="FFFF00"/>
                </a:solidFill>
                <a:latin typeface="Georgia" pitchFamily="18" charset="0"/>
              </a:rPr>
              <a:t>Биссектрисы треугольника пересекаются в одной точке.</a:t>
            </a:r>
            <a:endParaRPr lang="ru-RU" sz="28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43372" y="1428736"/>
            <a:ext cx="4857784" cy="5072098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 </a:t>
            </a:r>
            <a:r>
              <a:rPr lang="ru-RU" sz="3100" b="1" i="1" dirty="0" smtClean="0">
                <a:solidFill>
                  <a:schemeClr val="bg1"/>
                </a:solidFill>
              </a:rPr>
              <a:t>1.</a:t>
            </a:r>
            <a:r>
              <a:rPr lang="ru-RU" sz="2400" b="1" i="1" dirty="0" smtClean="0">
                <a:solidFill>
                  <a:schemeClr val="bg1"/>
                </a:solidFill>
              </a:rPr>
              <a:t> </a:t>
            </a:r>
            <a:r>
              <a:rPr lang="ru-RU" b="1" i="1" dirty="0" smtClean="0">
                <a:solidFill>
                  <a:schemeClr val="bg1"/>
                </a:solidFill>
              </a:rPr>
              <a:t>Построим биссектрисы АА₁, </a:t>
            </a:r>
            <a:r>
              <a:rPr lang="en-US" b="1" i="1" dirty="0" smtClean="0">
                <a:solidFill>
                  <a:schemeClr val="bg1"/>
                </a:solidFill>
              </a:rPr>
              <a:t>BB₁, CC₁. </a:t>
            </a:r>
          </a:p>
          <a:p>
            <a:pPr marL="457200" indent="-457200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2. Обозначим точку </a:t>
            </a:r>
            <a:r>
              <a:rPr lang="en-US" b="1" i="1" dirty="0" smtClean="0">
                <a:solidFill>
                  <a:schemeClr val="bg1"/>
                </a:solidFill>
              </a:rPr>
              <a:t>O – </a:t>
            </a:r>
            <a:r>
              <a:rPr lang="ru-RU" b="1" i="1" dirty="0" smtClean="0">
                <a:solidFill>
                  <a:schemeClr val="bg1"/>
                </a:solidFill>
              </a:rPr>
              <a:t>точку пересечения биссектрис.</a:t>
            </a:r>
          </a:p>
          <a:p>
            <a:pPr>
              <a:buNone/>
            </a:pPr>
            <a:r>
              <a:rPr lang="en-US" b="1" i="1" dirty="0" smtClean="0">
                <a:solidFill>
                  <a:schemeClr val="bg1"/>
                </a:solidFill>
              </a:rPr>
              <a:t>3</a:t>
            </a:r>
            <a:r>
              <a:rPr lang="ru-RU" b="1" i="1" dirty="0" smtClean="0">
                <a:solidFill>
                  <a:schemeClr val="bg1"/>
                </a:solidFill>
              </a:rPr>
              <a:t>. Проведём </a:t>
            </a:r>
            <a:r>
              <a:rPr lang="en-US" b="1" i="1" dirty="0" smtClean="0">
                <a:solidFill>
                  <a:schemeClr val="bg1"/>
                </a:solidFill>
              </a:rPr>
              <a:t>OK, OL </a:t>
            </a:r>
            <a:r>
              <a:rPr lang="ru-RU" b="1" i="1" dirty="0" smtClean="0">
                <a:solidFill>
                  <a:schemeClr val="bg1"/>
                </a:solidFill>
              </a:rPr>
              <a:t>и </a:t>
            </a:r>
            <a:r>
              <a:rPr lang="en-US" b="1" i="1" dirty="0" smtClean="0">
                <a:solidFill>
                  <a:schemeClr val="bg1"/>
                </a:solidFill>
              </a:rPr>
              <a:t>OM</a:t>
            </a:r>
            <a:r>
              <a:rPr lang="ru-RU" b="1" i="1" dirty="0" smtClean="0">
                <a:solidFill>
                  <a:schemeClr val="bg1"/>
                </a:solidFill>
              </a:rPr>
              <a:t>-перпендикуляры к сторонам </a:t>
            </a:r>
            <a:r>
              <a:rPr lang="el-GR" b="1" i="1" dirty="0" smtClean="0">
                <a:solidFill>
                  <a:schemeClr val="bg1"/>
                </a:solidFill>
              </a:rPr>
              <a:t>Δ</a:t>
            </a:r>
            <a:r>
              <a:rPr lang="ru-RU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smtClean="0">
                <a:solidFill>
                  <a:schemeClr val="bg1"/>
                </a:solidFill>
              </a:rPr>
              <a:t>ABC</a:t>
            </a:r>
          </a:p>
          <a:p>
            <a:pPr>
              <a:buNone/>
            </a:pPr>
            <a:r>
              <a:rPr lang="en-US" b="1" i="1" dirty="0" smtClean="0">
                <a:solidFill>
                  <a:schemeClr val="bg1"/>
                </a:solidFill>
              </a:rPr>
              <a:t>4. </a:t>
            </a:r>
            <a:r>
              <a:rPr lang="ru-RU" b="1" i="1" dirty="0" smtClean="0">
                <a:solidFill>
                  <a:schemeClr val="bg1"/>
                </a:solidFill>
              </a:rPr>
              <a:t>По теореме: </a:t>
            </a:r>
            <a:r>
              <a:rPr lang="en-US" b="1" i="1" dirty="0" smtClean="0">
                <a:solidFill>
                  <a:schemeClr val="bg1"/>
                </a:solidFill>
              </a:rPr>
              <a:t>OK=OM=OL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                     т. О Є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СС₁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endParaRPr lang="ru-RU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i="1" u="sng" dirty="0" smtClean="0">
                <a:solidFill>
                  <a:schemeClr val="bg1"/>
                </a:solidFill>
              </a:rPr>
              <a:t>Следовательно</a:t>
            </a:r>
            <a:r>
              <a:rPr lang="ru-RU" b="1" i="1" dirty="0" smtClean="0">
                <a:solidFill>
                  <a:schemeClr val="bg1"/>
                </a:solidFill>
              </a:rPr>
              <a:t>,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все биссектрисы треугольника пересекаются в одной точке. </a:t>
            </a:r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42" name="Выгнутая вправо стрелка 41"/>
          <p:cNvSpPr/>
          <p:nvPr/>
        </p:nvSpPr>
        <p:spPr>
          <a:xfrm>
            <a:off x="7858148" y="3786190"/>
            <a:ext cx="571504" cy="571504"/>
          </a:xfrm>
          <a:prstGeom prst="curvedLeftArrow">
            <a:avLst>
              <a:gd name="adj1" fmla="val 28387"/>
              <a:gd name="adj2" fmla="val 48320"/>
              <a:gd name="adj3" fmla="val 25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2071670" y="2000240"/>
            <a:ext cx="1000132" cy="3298290"/>
            <a:chOff x="2071670" y="2000240"/>
            <a:chExt cx="1000132" cy="3298290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5400000">
              <a:off x="1285852" y="3071810"/>
              <a:ext cx="2857520" cy="71438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2071670" y="4929198"/>
              <a:ext cx="372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B</a:t>
              </a:r>
              <a:r>
                <a:rPr lang="ru-RU" b="1" dirty="0" smtClean="0">
                  <a:solidFill>
                    <a:srgbClr val="FF0000"/>
                  </a:solidFill>
                </a:rPr>
                <a:t>₁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2357422" y="3857628"/>
            <a:ext cx="672396" cy="1440902"/>
            <a:chOff x="2357422" y="3857628"/>
            <a:chExt cx="672396" cy="1440902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2357422" y="4572008"/>
              <a:ext cx="285752" cy="27145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 rot="5400000">
              <a:off x="2143108" y="4357694"/>
              <a:ext cx="1000132" cy="0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2643174" y="4929198"/>
              <a:ext cx="386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B0F0"/>
                  </a:solidFill>
                </a:rPr>
                <a:t>M</a:t>
              </a:r>
              <a:endParaRPr lang="ru-RU" b="1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357158" y="3000372"/>
            <a:ext cx="3596546" cy="1857388"/>
            <a:chOff x="357158" y="3000372"/>
            <a:chExt cx="3596546" cy="1857388"/>
          </a:xfrm>
        </p:grpSpPr>
        <p:cxnSp>
          <p:nvCxnSpPr>
            <p:cNvPr id="17" name="Прямая соединительная линия 16"/>
            <p:cNvCxnSpPr>
              <a:endCxn id="35" idx="0"/>
            </p:cNvCxnSpPr>
            <p:nvPr/>
          </p:nvCxnSpPr>
          <p:spPr>
            <a:xfrm flipV="1">
              <a:off x="357158" y="3400945"/>
              <a:ext cx="3240495" cy="145681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3571868" y="3000372"/>
              <a:ext cx="381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A₁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1571604" y="2786058"/>
            <a:ext cx="1071570" cy="1071570"/>
            <a:chOff x="1571604" y="2786058"/>
            <a:chExt cx="1071570" cy="1071570"/>
          </a:xfrm>
        </p:grpSpPr>
        <p:grpSp>
          <p:nvGrpSpPr>
            <p:cNvPr id="36" name="Группа 35"/>
            <p:cNvGrpSpPr/>
            <p:nvPr/>
          </p:nvGrpSpPr>
          <p:grpSpPr>
            <a:xfrm>
              <a:off x="1768629" y="3214686"/>
              <a:ext cx="874545" cy="642942"/>
              <a:chOff x="1768629" y="3214686"/>
              <a:chExt cx="874545" cy="642942"/>
            </a:xfrm>
          </p:grpSpPr>
          <p:sp>
            <p:nvSpPr>
              <p:cNvPr id="37" name="Прямоугольник 36"/>
              <p:cNvSpPr/>
              <p:nvPr/>
            </p:nvSpPr>
            <p:spPr>
              <a:xfrm rot="2540060">
                <a:off x="1768629" y="3275511"/>
                <a:ext cx="285752" cy="271458"/>
              </a:xfrm>
              <a:prstGeom prst="rect">
                <a:avLst/>
              </a:prstGeom>
              <a:ln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26" name="Прямая соединительная линия 25"/>
              <p:cNvCxnSpPr/>
              <p:nvPr/>
            </p:nvCxnSpPr>
            <p:spPr>
              <a:xfrm rot="10800000">
                <a:off x="1928794" y="3214686"/>
                <a:ext cx="714380" cy="642942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TextBox 45"/>
            <p:cNvSpPr txBox="1"/>
            <p:nvPr/>
          </p:nvSpPr>
          <p:spPr>
            <a:xfrm>
              <a:off x="1571604" y="2786058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B0F0"/>
                  </a:solidFill>
                </a:rPr>
                <a:t>K</a:t>
              </a:r>
              <a:endParaRPr lang="ru-RU" b="1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1285852" y="3143248"/>
            <a:ext cx="2928959" cy="1714513"/>
            <a:chOff x="1285852" y="3143248"/>
            <a:chExt cx="2928959" cy="1714513"/>
          </a:xfrm>
        </p:grpSpPr>
        <p:cxnSp>
          <p:nvCxnSpPr>
            <p:cNvPr id="20" name="Прямая соединительная линия 19"/>
            <p:cNvCxnSpPr>
              <a:endCxn id="37" idx="1"/>
            </p:cNvCxnSpPr>
            <p:nvPr/>
          </p:nvCxnSpPr>
          <p:spPr>
            <a:xfrm rot="10800000">
              <a:off x="1805888" y="3315020"/>
              <a:ext cx="2408923" cy="154274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1285852" y="3143248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C</a:t>
              </a:r>
              <a:r>
                <a:rPr lang="ru-RU" b="1" dirty="0" smtClean="0">
                  <a:solidFill>
                    <a:srgbClr val="FF0000"/>
                  </a:solidFill>
                </a:rPr>
                <a:t>₁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2643174" y="3331228"/>
            <a:ext cx="1425458" cy="526400"/>
            <a:chOff x="2643174" y="3331228"/>
            <a:chExt cx="1425458" cy="526400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 flipV="1">
              <a:off x="2643174" y="3500438"/>
              <a:ext cx="1071570" cy="35719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Прямоугольник 34"/>
            <p:cNvSpPr/>
            <p:nvPr/>
          </p:nvSpPr>
          <p:spPr>
            <a:xfrm rot="4054815">
              <a:off x="3341361" y="3312556"/>
              <a:ext cx="248419" cy="28576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786182" y="3357562"/>
              <a:ext cx="2824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B0F0"/>
                  </a:solidFill>
                </a:rPr>
                <a:t>L</a:t>
              </a:r>
              <a:endParaRPr lang="ru-RU" b="1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285720" y="1643050"/>
            <a:ext cx="4022874" cy="3726918"/>
            <a:chOff x="285720" y="1643050"/>
            <a:chExt cx="4022874" cy="3726918"/>
          </a:xfrm>
        </p:grpSpPr>
        <p:grpSp>
          <p:nvGrpSpPr>
            <p:cNvPr id="30" name="Группа 29"/>
            <p:cNvGrpSpPr/>
            <p:nvPr/>
          </p:nvGrpSpPr>
          <p:grpSpPr>
            <a:xfrm>
              <a:off x="285720" y="2000240"/>
              <a:ext cx="2786082" cy="3298290"/>
              <a:chOff x="285720" y="2000240"/>
              <a:chExt cx="2786082" cy="3298290"/>
            </a:xfrm>
          </p:grpSpPr>
          <p:cxnSp>
            <p:nvCxnSpPr>
              <p:cNvPr id="6" name="Прямая соединительная линия 5"/>
              <p:cNvCxnSpPr/>
              <p:nvPr/>
            </p:nvCxnSpPr>
            <p:spPr>
              <a:xfrm rot="5400000" flipH="1" flipV="1">
                <a:off x="285720" y="2071678"/>
                <a:ext cx="2857520" cy="2714644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Box 48"/>
              <p:cNvSpPr txBox="1"/>
              <p:nvPr/>
            </p:nvSpPr>
            <p:spPr>
              <a:xfrm>
                <a:off x="285720" y="4929198"/>
                <a:ext cx="3241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FF00"/>
                    </a:solidFill>
                  </a:rPr>
                  <a:t>A</a:t>
                </a:r>
                <a:endParaRPr lang="ru-RU" b="1" dirty="0">
                  <a:solidFill>
                    <a:srgbClr val="FFFF00"/>
                  </a:solidFill>
                </a:endParaRPr>
              </a:p>
            </p:txBody>
          </p:sp>
        </p:grpSp>
        <p:grpSp>
          <p:nvGrpSpPr>
            <p:cNvPr id="29" name="Группа 28"/>
            <p:cNvGrpSpPr/>
            <p:nvPr/>
          </p:nvGrpSpPr>
          <p:grpSpPr>
            <a:xfrm>
              <a:off x="357158" y="4857760"/>
              <a:ext cx="3951436" cy="512208"/>
              <a:chOff x="357158" y="4857760"/>
              <a:chExt cx="3951436" cy="512208"/>
            </a:xfrm>
          </p:grpSpPr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357158" y="4857760"/>
                <a:ext cx="3857652" cy="0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49"/>
              <p:cNvSpPr txBox="1"/>
              <p:nvPr/>
            </p:nvSpPr>
            <p:spPr>
              <a:xfrm>
                <a:off x="4000496" y="5000636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FF00"/>
                    </a:solidFill>
                  </a:rPr>
                  <a:t>C</a:t>
                </a:r>
                <a:endParaRPr lang="ru-RU" b="1" dirty="0">
                  <a:solidFill>
                    <a:srgbClr val="FFFF00"/>
                  </a:solidFill>
                </a:endParaRPr>
              </a:p>
            </p:txBody>
          </p:sp>
        </p:grpSp>
        <p:grpSp>
          <p:nvGrpSpPr>
            <p:cNvPr id="28" name="Группа 27"/>
            <p:cNvGrpSpPr/>
            <p:nvPr/>
          </p:nvGrpSpPr>
          <p:grpSpPr>
            <a:xfrm>
              <a:off x="2928926" y="1643050"/>
              <a:ext cx="1285884" cy="3214710"/>
              <a:chOff x="2928926" y="1643050"/>
              <a:chExt cx="1285884" cy="3214710"/>
            </a:xfrm>
          </p:grpSpPr>
          <p:cxnSp>
            <p:nvCxnSpPr>
              <p:cNvPr id="9" name="Прямая соединительная линия 8"/>
              <p:cNvCxnSpPr/>
              <p:nvPr/>
            </p:nvCxnSpPr>
            <p:spPr>
              <a:xfrm rot="16200000" flipH="1">
                <a:off x="2214546" y="2857496"/>
                <a:ext cx="2857520" cy="1143008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2928926" y="1643050"/>
                <a:ext cx="3145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b="1" dirty="0" smtClean="0">
                    <a:solidFill>
                      <a:srgbClr val="FFFF00"/>
                    </a:solidFill>
                  </a:rPr>
                  <a:t>В</a:t>
                </a:r>
                <a:endParaRPr lang="ru-RU" b="1" dirty="0">
                  <a:solidFill>
                    <a:srgbClr val="FFFF00"/>
                  </a:solidFill>
                </a:endParaRPr>
              </a:p>
            </p:txBody>
          </p:sp>
        </p:grpSp>
      </p:grpSp>
      <p:sp>
        <p:nvSpPr>
          <p:cNvPr id="52" name="TextBox 51"/>
          <p:cNvSpPr txBox="1"/>
          <p:nvPr/>
        </p:nvSpPr>
        <p:spPr>
          <a:xfrm>
            <a:off x="2143108" y="3643314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O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№ 676</a:t>
            </a:r>
            <a:r>
              <a:rPr lang="en-US" sz="27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б.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700" b="1" i="1" dirty="0" smtClean="0">
                <a:solidFill>
                  <a:schemeClr val="bg1"/>
                </a:solidFill>
              </a:rPr>
              <a:t> </a:t>
            </a:r>
            <a:r>
              <a:rPr lang="en-US" sz="2700" b="1" i="1" dirty="0" smtClean="0">
                <a:solidFill>
                  <a:schemeClr val="bg1"/>
                </a:solidFill>
              </a:rPr>
              <a:t>C</a:t>
            </a:r>
            <a:r>
              <a:rPr lang="ru-RU" sz="2700" b="1" i="1" dirty="0" err="1" smtClean="0">
                <a:solidFill>
                  <a:schemeClr val="bg1"/>
                </a:solidFill>
              </a:rPr>
              <a:t>тороны</a:t>
            </a:r>
            <a:r>
              <a:rPr lang="ru-RU" sz="2700" b="1" i="1" dirty="0" smtClean="0">
                <a:solidFill>
                  <a:schemeClr val="bg1"/>
                </a:solidFill>
              </a:rPr>
              <a:t> угла А, равного 90°, касаются окружности с центром О и радиусом </a:t>
            </a:r>
            <a:r>
              <a:rPr lang="en-US" sz="2700" b="1" i="1" dirty="0" smtClean="0">
                <a:solidFill>
                  <a:schemeClr val="bg1"/>
                </a:solidFill>
              </a:rPr>
              <a:t>r</a:t>
            </a:r>
            <a:r>
              <a:rPr lang="ru-RU" sz="2700" b="1" i="1" dirty="0" smtClean="0">
                <a:solidFill>
                  <a:schemeClr val="bg1"/>
                </a:solidFill>
              </a:rPr>
              <a:t>,  ОА = 14 дм.</a:t>
            </a:r>
            <a:r>
              <a:rPr lang="ru-RU" sz="2700" b="1" i="1" dirty="0" smtClean="0"/>
              <a:t> </a:t>
            </a:r>
            <a:r>
              <a:rPr lang="ru-RU" sz="2700" b="1" i="1" dirty="0" smtClean="0">
                <a:solidFill>
                  <a:schemeClr val="bg1"/>
                </a:solidFill>
              </a:rPr>
              <a:t>Найдите: </a:t>
            </a:r>
            <a:r>
              <a:rPr lang="en-US" sz="2700" b="1" i="1" dirty="0" smtClean="0">
                <a:solidFill>
                  <a:schemeClr val="bg1"/>
                </a:solidFill>
              </a:rPr>
              <a:t>r</a:t>
            </a:r>
            <a:r>
              <a:rPr lang="ru-RU" sz="2700" b="1" i="1" dirty="0" smtClean="0">
                <a:solidFill>
                  <a:schemeClr val="bg1"/>
                </a:solidFill>
              </a:rPr>
              <a:t>.</a:t>
            </a: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endParaRPr lang="ru-RU" sz="2400" dirty="0">
              <a:solidFill>
                <a:schemeClr val="bg1"/>
              </a:solidFill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1362075"/>
          <a:ext cx="400050" cy="314325"/>
        </p:xfrm>
        <a:graphic>
          <a:graphicData uri="http://schemas.openxmlformats.org/presentationml/2006/ole">
            <p:oleObj spid="_x0000_s1026" name="Формула" r:id="rId3" imgW="317087" imgH="215619" progId="Equation.3">
              <p:embed/>
            </p:oleObj>
          </a:graphicData>
        </a:graphic>
      </p:graphicFrame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1676400"/>
          <a:ext cx="476250" cy="333375"/>
        </p:xfrm>
        <a:graphic>
          <a:graphicData uri="http://schemas.openxmlformats.org/presentationml/2006/ole">
            <p:oleObj spid="_x0000_s1025" name="Формула" r:id="rId4" imgW="317087" imgH="215619" progId="Equation.3">
              <p:embed/>
            </p:oleObj>
          </a:graphicData>
        </a:graphic>
      </p:graphicFrame>
      <p:cxnSp>
        <p:nvCxnSpPr>
          <p:cNvPr id="18" name="Прямая соединительная линия 17"/>
          <p:cNvCxnSpPr/>
          <p:nvPr/>
        </p:nvCxnSpPr>
        <p:spPr>
          <a:xfrm rot="5400000">
            <a:off x="892943" y="2678901"/>
            <a:ext cx="785818" cy="71438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143240" y="1500174"/>
            <a:ext cx="571504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Решение:</a:t>
            </a:r>
            <a:r>
              <a:rPr lang="en-US" sz="2400" b="1" i="1" dirty="0" smtClean="0">
                <a:solidFill>
                  <a:schemeClr val="bg1"/>
                </a:solidFill>
              </a:rPr>
              <a:t> </a:t>
            </a:r>
          </a:p>
          <a:p>
            <a:pPr marL="457200" indent="-457200">
              <a:buAutoNum type="arabicPeriod"/>
            </a:pPr>
            <a:r>
              <a:rPr lang="ru-RU" sz="2400" b="1" i="1" dirty="0" smtClean="0">
                <a:solidFill>
                  <a:schemeClr val="bg1"/>
                </a:solidFill>
              </a:rPr>
              <a:t>Проведём радиусы </a:t>
            </a:r>
            <a:r>
              <a:rPr lang="en-US" sz="2400" b="1" i="1" dirty="0" smtClean="0">
                <a:solidFill>
                  <a:schemeClr val="bg1"/>
                </a:solidFill>
              </a:rPr>
              <a:t>OP </a:t>
            </a:r>
            <a:r>
              <a:rPr lang="ru-RU" sz="2400" b="1" i="1" dirty="0" smtClean="0">
                <a:solidFill>
                  <a:schemeClr val="bg1"/>
                </a:solidFill>
              </a:rPr>
              <a:t>и</a:t>
            </a:r>
            <a:r>
              <a:rPr lang="en-US" sz="2400" b="1" i="1" dirty="0" smtClean="0">
                <a:solidFill>
                  <a:schemeClr val="bg1"/>
                </a:solidFill>
              </a:rPr>
              <a:t> OH</a:t>
            </a:r>
            <a:r>
              <a:rPr lang="ru-RU" sz="2400" b="1" i="1" dirty="0" smtClean="0">
                <a:solidFill>
                  <a:schemeClr val="bg1"/>
                </a:solidFill>
              </a:rPr>
              <a:t> из центра окружности в точки касания.</a:t>
            </a:r>
          </a:p>
          <a:p>
            <a:pPr marL="457200" indent="-457200">
              <a:buAutoNum type="arabicPeriod"/>
            </a:pPr>
            <a:r>
              <a:rPr lang="en-US" sz="2400" b="1" i="1" dirty="0" smtClean="0">
                <a:solidFill>
                  <a:schemeClr val="bg1"/>
                </a:solidFill>
              </a:rPr>
              <a:t>OP      AP, OH      AH</a:t>
            </a:r>
            <a:endParaRPr lang="ru-RU" sz="2400" b="1" i="1" dirty="0" smtClean="0">
              <a:solidFill>
                <a:schemeClr val="bg1"/>
              </a:solidFill>
            </a:endParaRPr>
          </a:p>
          <a:p>
            <a:pPr marL="457200" indent="-457200"/>
            <a:endParaRPr lang="ru-RU" sz="2400" b="1" i="1" dirty="0" smtClean="0">
              <a:solidFill>
                <a:schemeClr val="bg1"/>
              </a:solidFill>
            </a:endParaRPr>
          </a:p>
          <a:p>
            <a:pPr marL="457200" indent="-457200"/>
            <a:r>
              <a:rPr lang="ru-RU" sz="2400" b="1" i="1" dirty="0" smtClean="0">
                <a:solidFill>
                  <a:schemeClr val="bg1"/>
                </a:solidFill>
              </a:rPr>
              <a:t>3.  </a:t>
            </a:r>
            <a:r>
              <a:rPr lang="en-US" sz="2400" b="1" i="1" dirty="0" smtClean="0">
                <a:solidFill>
                  <a:schemeClr val="bg1"/>
                </a:solidFill>
              </a:rPr>
              <a:t> AO – </a:t>
            </a:r>
            <a:r>
              <a:rPr lang="ru-RU" sz="2400" b="1" i="1" dirty="0" smtClean="0">
                <a:solidFill>
                  <a:schemeClr val="bg1"/>
                </a:solidFill>
              </a:rPr>
              <a:t>биссектриса угла</a:t>
            </a:r>
          </a:p>
          <a:p>
            <a:pPr marL="457200" indent="-457200"/>
            <a:r>
              <a:rPr lang="ru-RU" sz="2400" b="1" i="1" dirty="0" smtClean="0">
                <a:solidFill>
                  <a:schemeClr val="bg1"/>
                </a:solidFill>
              </a:rPr>
              <a:t>4.   Δ </a:t>
            </a:r>
            <a:r>
              <a:rPr lang="en-US" sz="2400" b="1" i="1" dirty="0" smtClean="0">
                <a:solidFill>
                  <a:schemeClr val="bg1"/>
                </a:solidFill>
              </a:rPr>
              <a:t>AOP – </a:t>
            </a:r>
            <a:r>
              <a:rPr lang="ru-RU" sz="2400" b="1" i="1" dirty="0" smtClean="0">
                <a:solidFill>
                  <a:schemeClr val="bg1"/>
                </a:solidFill>
              </a:rPr>
              <a:t>прямоугольный.</a:t>
            </a:r>
          </a:p>
          <a:p>
            <a:pPr marL="457200" indent="-457200">
              <a:buAutoNum type="arabicPeriod" startAt="5"/>
            </a:pPr>
            <a:r>
              <a:rPr lang="ru-RU" sz="2400" b="1" i="1" dirty="0" smtClean="0">
                <a:solidFill>
                  <a:schemeClr val="bg1"/>
                </a:solidFill>
              </a:rPr>
              <a:t>По теореме Пифагора: </a:t>
            </a:r>
          </a:p>
          <a:p>
            <a:pPr marL="457200" indent="-457200"/>
            <a:r>
              <a:rPr lang="ru-RU" sz="2400" b="1" i="1" dirty="0" smtClean="0">
                <a:solidFill>
                  <a:schemeClr val="bg1"/>
                </a:solidFill>
              </a:rPr>
              <a:t>      </a:t>
            </a:r>
            <a:r>
              <a:rPr lang="en-US" sz="2400" b="1" i="1" dirty="0" smtClean="0">
                <a:solidFill>
                  <a:schemeClr val="bg1"/>
                </a:solidFill>
              </a:rPr>
              <a:t>AO²=OP²+AP²</a:t>
            </a:r>
          </a:p>
          <a:p>
            <a:pPr marL="457200" indent="-457200"/>
            <a:r>
              <a:rPr lang="ru-RU" sz="2400" b="1" i="1" dirty="0" smtClean="0">
                <a:solidFill>
                  <a:schemeClr val="bg1"/>
                </a:solidFill>
              </a:rPr>
              <a:t>       </a:t>
            </a:r>
            <a:r>
              <a:rPr lang="en-US" sz="2400" b="1" i="1" dirty="0" smtClean="0">
                <a:solidFill>
                  <a:schemeClr val="bg1"/>
                </a:solidFill>
              </a:rPr>
              <a:t>AO²=r²+r²,  </a:t>
            </a:r>
            <a:endParaRPr lang="ru-RU" sz="2400" b="1" i="1" dirty="0" smtClean="0">
              <a:solidFill>
                <a:schemeClr val="bg1"/>
              </a:solidFill>
            </a:endParaRPr>
          </a:p>
          <a:p>
            <a:pPr marL="457200" indent="-457200"/>
            <a:r>
              <a:rPr lang="ru-RU" sz="2400" b="1" i="1" dirty="0" smtClean="0">
                <a:solidFill>
                  <a:schemeClr val="bg1"/>
                </a:solidFill>
              </a:rPr>
              <a:t>       </a:t>
            </a:r>
            <a:r>
              <a:rPr lang="en-US" sz="2400" b="1" i="1" dirty="0" smtClean="0">
                <a:solidFill>
                  <a:schemeClr val="bg1"/>
                </a:solidFill>
              </a:rPr>
              <a:t>2r²=14², </a:t>
            </a:r>
            <a:r>
              <a:rPr lang="ru-RU" sz="2400" b="1" i="1" dirty="0" smtClean="0">
                <a:solidFill>
                  <a:schemeClr val="bg1"/>
                </a:solidFill>
              </a:rPr>
              <a:t>   </a:t>
            </a:r>
            <a:r>
              <a:rPr lang="en-US" sz="2400" b="1" i="1" dirty="0" smtClean="0">
                <a:solidFill>
                  <a:schemeClr val="bg1"/>
                </a:solidFill>
              </a:rPr>
              <a:t> r=7√2.</a:t>
            </a:r>
            <a:endParaRPr lang="ru-RU" sz="2400" b="1" i="1" dirty="0" smtClean="0">
              <a:solidFill>
                <a:schemeClr val="bg1"/>
              </a:solidFill>
            </a:endParaRPr>
          </a:p>
          <a:p>
            <a:pPr marL="457200" indent="-457200"/>
            <a:r>
              <a:rPr lang="en-US" sz="2400" b="1" i="1" dirty="0" smtClean="0">
                <a:solidFill>
                  <a:schemeClr val="bg1"/>
                </a:solidFill>
              </a:rPr>
              <a:t> </a:t>
            </a:r>
            <a:r>
              <a:rPr lang="ru-RU" sz="2400" b="1" i="1" dirty="0" smtClean="0">
                <a:solidFill>
                  <a:schemeClr val="bg1"/>
                </a:solidFill>
              </a:rPr>
              <a:t>Ответ: </a:t>
            </a:r>
            <a:r>
              <a:rPr lang="en-US" sz="2400" b="1" i="1" dirty="0" smtClean="0">
                <a:solidFill>
                  <a:schemeClr val="bg1"/>
                </a:solidFill>
              </a:rPr>
              <a:t>r=7√2</a:t>
            </a:r>
            <a:r>
              <a:rPr lang="ru-RU" sz="2400" b="1" i="1" dirty="0" smtClean="0">
                <a:solidFill>
                  <a:schemeClr val="bg1"/>
                </a:solidFill>
              </a:rPr>
              <a:t>дм.</a:t>
            </a:r>
          </a:p>
          <a:p>
            <a:endParaRPr lang="ru-RU" sz="2400" dirty="0">
              <a:solidFill>
                <a:schemeClr val="bg1"/>
              </a:solidFill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4071934" y="3071810"/>
            <a:ext cx="285752" cy="214314"/>
            <a:chOff x="6215074" y="1714488"/>
            <a:chExt cx="285752" cy="214314"/>
          </a:xfrm>
        </p:grpSpPr>
        <p:cxnSp>
          <p:nvCxnSpPr>
            <p:cNvPr id="25" name="Прямая соединительная линия 24"/>
            <p:cNvCxnSpPr/>
            <p:nvPr/>
          </p:nvCxnSpPr>
          <p:spPr>
            <a:xfrm rot="5400000">
              <a:off x="6250793" y="1821645"/>
              <a:ext cx="214314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6215074" y="1928802"/>
              <a:ext cx="28575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Группа 28"/>
          <p:cNvGrpSpPr/>
          <p:nvPr/>
        </p:nvGrpSpPr>
        <p:grpSpPr>
          <a:xfrm>
            <a:off x="5357818" y="3071810"/>
            <a:ext cx="285752" cy="214314"/>
            <a:chOff x="6215074" y="1714488"/>
            <a:chExt cx="285752" cy="214314"/>
          </a:xfrm>
        </p:grpSpPr>
        <p:cxnSp>
          <p:nvCxnSpPr>
            <p:cNvPr id="30" name="Прямая соединительная линия 29"/>
            <p:cNvCxnSpPr/>
            <p:nvPr/>
          </p:nvCxnSpPr>
          <p:spPr>
            <a:xfrm rot="5400000">
              <a:off x="6250793" y="1821645"/>
              <a:ext cx="214314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6215074" y="1928802"/>
              <a:ext cx="28575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Группа 23"/>
          <p:cNvGrpSpPr/>
          <p:nvPr/>
        </p:nvGrpSpPr>
        <p:grpSpPr>
          <a:xfrm>
            <a:off x="7215205" y="2285992"/>
            <a:ext cx="1714514" cy="1398466"/>
            <a:chOff x="7415239" y="3214686"/>
            <a:chExt cx="1157289" cy="1398466"/>
          </a:xfrm>
        </p:grpSpPr>
        <p:sp>
          <p:nvSpPr>
            <p:cNvPr id="32" name="Выноска-облако 31"/>
            <p:cNvSpPr/>
            <p:nvPr/>
          </p:nvSpPr>
          <p:spPr>
            <a:xfrm>
              <a:off x="7415239" y="3214686"/>
              <a:ext cx="1157289" cy="1398466"/>
            </a:xfrm>
            <a:prstGeom prst="cloudCallout">
              <a:avLst>
                <a:gd name="adj1" fmla="val -110834"/>
                <a:gd name="adj2" fmla="val 17331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801010" y="3500438"/>
              <a:ext cx="3429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i="1" dirty="0" smtClean="0">
                  <a:solidFill>
                    <a:srgbClr val="FF0000"/>
                  </a:solidFill>
                </a:rPr>
                <a:t>?</a:t>
              </a:r>
              <a:endParaRPr lang="ru-RU" sz="4800" b="1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500034" y="2428868"/>
            <a:ext cx="1143008" cy="369332"/>
            <a:chOff x="500034" y="2428868"/>
            <a:chExt cx="1143008" cy="369332"/>
          </a:xfrm>
        </p:grpSpPr>
        <p:cxnSp>
          <p:nvCxnSpPr>
            <p:cNvPr id="22" name="Прямая соединительная линия 21"/>
            <p:cNvCxnSpPr>
              <a:stCxn id="1034" idx="2"/>
            </p:cNvCxnSpPr>
            <p:nvPr/>
          </p:nvCxnSpPr>
          <p:spPr>
            <a:xfrm rot="10800000" flipH="1">
              <a:off x="928662" y="2643182"/>
              <a:ext cx="714380" cy="28570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500034" y="2428868"/>
              <a:ext cx="3289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B0F0"/>
                  </a:solidFill>
                </a:rPr>
                <a:t>H</a:t>
              </a:r>
              <a:endParaRPr lang="ru-RU" b="1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71472" y="1500174"/>
            <a:ext cx="2571768" cy="2298158"/>
            <a:chOff x="571472" y="1500174"/>
            <a:chExt cx="2571768" cy="2298158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 rot="5400000">
              <a:off x="-178627" y="2607463"/>
              <a:ext cx="2214578" cy="0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642910" y="3429000"/>
              <a:ext cx="2500330" cy="0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571472" y="3429000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B0F0"/>
                  </a:solidFill>
                </a:rPr>
                <a:t>A</a:t>
              </a:r>
              <a:endParaRPr lang="ru-RU" b="1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1500166" y="2643182"/>
            <a:ext cx="308098" cy="1226588"/>
            <a:chOff x="1500166" y="2643182"/>
            <a:chExt cx="308098" cy="1226588"/>
          </a:xfrm>
        </p:grpSpPr>
        <p:cxnSp>
          <p:nvCxnSpPr>
            <p:cNvPr id="20" name="Прямая соединительная линия 19"/>
            <p:cNvCxnSpPr>
              <a:endCxn id="1034" idx="4"/>
            </p:cNvCxnSpPr>
            <p:nvPr/>
          </p:nvCxnSpPr>
          <p:spPr>
            <a:xfrm rot="16200000" flipH="1">
              <a:off x="1271567" y="3014657"/>
              <a:ext cx="771520" cy="28570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1500166" y="3500438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B0F0"/>
                  </a:solidFill>
                </a:rPr>
                <a:t>P</a:t>
              </a:r>
              <a:endParaRPr lang="ru-RU" b="1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928662" y="1928802"/>
            <a:ext cx="1485900" cy="1485900"/>
            <a:chOff x="928662" y="1928802"/>
            <a:chExt cx="1485900" cy="1485900"/>
          </a:xfrm>
        </p:grpSpPr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928662" y="1928802"/>
              <a:ext cx="1485900" cy="1485900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643042" y="2428868"/>
              <a:ext cx="340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B0F0"/>
                  </a:solidFill>
                </a:rPr>
                <a:t>O</a:t>
              </a:r>
              <a:endParaRPr lang="ru-RU" b="1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7429486" y="2857496"/>
            <a:ext cx="1714514" cy="1398466"/>
            <a:chOff x="7415239" y="3214686"/>
            <a:chExt cx="1157289" cy="1398466"/>
          </a:xfrm>
        </p:grpSpPr>
        <p:sp>
          <p:nvSpPr>
            <p:cNvPr id="45" name="Выноска-облако 44"/>
            <p:cNvSpPr/>
            <p:nvPr/>
          </p:nvSpPr>
          <p:spPr>
            <a:xfrm>
              <a:off x="7415239" y="3214686"/>
              <a:ext cx="1157289" cy="1398466"/>
            </a:xfrm>
            <a:prstGeom prst="cloudCallout">
              <a:avLst>
                <a:gd name="adj1" fmla="val -82717"/>
                <a:gd name="adj2" fmla="val 30322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801010" y="3500438"/>
              <a:ext cx="3429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i="1" dirty="0" smtClean="0">
                  <a:solidFill>
                    <a:srgbClr val="FF0000"/>
                  </a:solidFill>
                </a:rPr>
                <a:t>?</a:t>
              </a:r>
              <a:endParaRPr lang="ru-RU" sz="4800" b="1" i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0" fill="hold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0" fill="hold"/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0" fill="hold"/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0" fill="hold"/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0" fill="hold"/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0" fill="hold"/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0" fill="hold"/>
                                        <p:tgtEl>
                                          <p:spTgt spid="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0" fill="hold"/>
                                        <p:tgtEl>
                                          <p:spTgt spid="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0" fill="hold"/>
                                        <p:tgtEl>
                                          <p:spTgt spid="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0" fill="hold"/>
                                        <p:tgtEl>
                                          <p:spTgt spid="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№678 а – дополнительно.</a:t>
            </a:r>
            <a:endParaRPr lang="ru-RU" sz="32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1538" y="1428736"/>
            <a:ext cx="56844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Оформить и решить самостоятельно.</a:t>
            </a:r>
          </a:p>
          <a:p>
            <a:endParaRPr lang="ru-RU" sz="2400" b="1" i="1" dirty="0" smtClean="0">
              <a:solidFill>
                <a:schemeClr val="bg1"/>
              </a:solidFill>
            </a:endParaRP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Ответ:  46˚</a:t>
            </a:r>
          </a:p>
          <a:p>
            <a:endParaRPr lang="ru-RU" sz="2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801</TotalTime>
  <Words>402</Words>
  <Application>Microsoft Office PowerPoint</Application>
  <PresentationFormat>Экран (4:3)</PresentationFormat>
  <Paragraphs>98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Формула</vt:lpstr>
      <vt:lpstr>  Замечательные точки треугольника.   Урок 1.  Свойство биссектрисы угла</vt:lpstr>
      <vt:lpstr>Цели урока:</vt:lpstr>
      <vt:lpstr>Слайд 3</vt:lpstr>
      <vt:lpstr>Слайд 4</vt:lpstr>
      <vt:lpstr>Свойство биссектрисы</vt:lpstr>
      <vt:lpstr>Дано: &lt;A, &lt;1=&lt;2,  M Є AD.         Доказать: MK=ML.</vt:lpstr>
      <vt:lpstr>Следствие:  Биссектрисы треугольника пересекаются в одной точке.</vt:lpstr>
      <vt:lpstr> № 676 б.  Cтороны угла А, равного 90°, касаются окружности с центром О и радиусом r,  ОА = 14 дм. Найдите: r.  </vt:lpstr>
      <vt:lpstr>№678 а – дополнительно.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Замечательные точки треугольника</dc:title>
  <dc:creator>Admin</dc:creator>
  <cp:lastModifiedBy>Admin</cp:lastModifiedBy>
  <cp:revision>86</cp:revision>
  <dcterms:created xsi:type="dcterms:W3CDTF">2012-02-18T16:29:23Z</dcterms:created>
  <dcterms:modified xsi:type="dcterms:W3CDTF">2012-02-21T13:50:28Z</dcterms:modified>
</cp:coreProperties>
</file>